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8" r:id="rId2"/>
    <p:sldId id="269" r:id="rId3"/>
    <p:sldId id="270" r:id="rId4"/>
    <p:sldId id="271" r:id="rId5"/>
    <p:sldId id="273" r:id="rId6"/>
    <p:sldId id="283" r:id="rId7"/>
    <p:sldId id="274" r:id="rId8"/>
    <p:sldId id="284" r:id="rId9"/>
    <p:sldId id="285" r:id="rId10"/>
    <p:sldId id="286" r:id="rId11"/>
    <p:sldId id="287" r:id="rId12"/>
    <p:sldId id="289" r:id="rId13"/>
    <p:sldId id="288" r:id="rId14"/>
    <p:sldId id="290" r:id="rId15"/>
    <p:sldId id="292" r:id="rId16"/>
    <p:sldId id="293" r:id="rId17"/>
    <p:sldId id="28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B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6279" autoAdjust="0"/>
  </p:normalViewPr>
  <p:slideViewPr>
    <p:cSldViewPr snapToGrid="0">
      <p:cViewPr varScale="1">
        <p:scale>
          <a:sx n="54" d="100"/>
          <a:sy n="54" d="100"/>
        </p:scale>
        <p:origin x="96" y="25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F5E6E-8B88-4C78-9746-DD706F453169}" type="datetimeFigureOut">
              <a:rPr lang="zh-TW" altLang="en-US" smtClean="0"/>
              <a:t>2020/4/3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44D04-508A-4843-8ACD-FF787F42BA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763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04484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67629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811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13378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44369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8660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6605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4114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483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5479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9949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9704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067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4D04-508A-4843-8ACD-FF787F42BA4F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5175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35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1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53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090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669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00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78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97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631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69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97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147D0-52FD-49FE-B3EE-32F3907AA3BA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C431B-6E68-4B84-9F8C-05DAAD08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2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owardsdatascience.com/a-basic-introduction-to-separable-convolutions-b99ec3102728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ctrTitle"/>
          </p:nvPr>
        </p:nvSpPr>
        <p:spPr>
          <a:xfrm>
            <a:off x="0" y="1264151"/>
            <a:ext cx="12192000" cy="1470025"/>
          </a:xfrm>
        </p:spPr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EEG classification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副標題 2"/>
          <p:cNvSpPr>
            <a:spLocks noGrp="1"/>
          </p:cNvSpPr>
          <p:nvPr>
            <p:ph type="subTitle" idx="1"/>
          </p:nvPr>
        </p:nvSpPr>
        <p:spPr>
          <a:xfrm>
            <a:off x="2207568" y="4101153"/>
            <a:ext cx="7776864" cy="1752600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Department of Computer Science, NCTU</a:t>
            </a:r>
          </a:p>
          <a:p>
            <a:endParaRPr lang="en-US" altLang="zh-TW" dirty="0" smtClean="0">
              <a:solidFill>
                <a:schemeClr val="tx1"/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TA   </a:t>
            </a:r>
            <a:r>
              <a:rPr lang="en-US" altLang="zh-TW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Meng</a:t>
            </a:r>
            <a:r>
              <a:rPr lang="en-US" altLang="zh-TW" dirty="0" smtClean="0">
                <a:solidFill>
                  <a:schemeClr val="tx1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-Yang, Lee</a:t>
            </a:r>
          </a:p>
        </p:txBody>
      </p:sp>
    </p:spTree>
    <p:extLst>
      <p:ext uri="{BB962C8B-B14F-4D97-AF65-F5344CB8AC3E}">
        <p14:creationId xmlns:p14="http://schemas.microsoft.com/office/powerpoint/2010/main" val="226600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Model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460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 the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PyTorch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framework, it is easy to implement the activation function. </a:t>
            </a:r>
          </a:p>
        </p:txBody>
      </p:sp>
      <p:pic>
        <p:nvPicPr>
          <p:cNvPr id="5" name="圖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1062354" y="3502611"/>
            <a:ext cx="2534285" cy="105936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7220" y="2104758"/>
            <a:ext cx="7468830" cy="385506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90720" y="3444241"/>
            <a:ext cx="1686560" cy="187960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/>
          <p:cNvSpPr/>
          <p:nvPr/>
        </p:nvSpPr>
        <p:spPr>
          <a:xfrm>
            <a:off x="4495800" y="4607561"/>
            <a:ext cx="1686560" cy="187960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2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Hyper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40440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Batch size= 64        </a:t>
            </a:r>
            <a:endParaRPr lang="en-US" altLang="zh-TW" sz="24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Learning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rate = 1e-2        </a:t>
            </a:r>
            <a:endParaRPr lang="en-US" altLang="zh-TW" sz="24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Epochs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 150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Optimizer: Adam      </a:t>
            </a:r>
            <a:endParaRPr lang="en-US" altLang="zh-TW" sz="24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Loss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function: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torch.nn.CrossEntropyLoss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()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b="1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You can adjust the hyper-parameters according to your own </a:t>
            </a:r>
            <a:r>
              <a:rPr lang="en-US" altLang="zh-TW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ideas.</a:t>
            </a: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If you use “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nn.CrossEntropyLoss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”, don’t add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softmax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after final fc layer because this criterion combines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LogSoftMax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and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NLLLoss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in one single class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5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 Comparison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1251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ou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have to show the highest accuracy (not loss) of two architectures with three kinds of activation functions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404810"/>
              </p:ext>
            </p:extLst>
          </p:nvPr>
        </p:nvGraphicFramePr>
        <p:xfrm>
          <a:off x="2326640" y="2785477"/>
          <a:ext cx="7624008" cy="266028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06002">
                  <a:extLst>
                    <a:ext uri="{9D8B030D-6E8A-4147-A177-3AD203B41FA5}">
                      <a16:colId xmlns:a16="http://schemas.microsoft.com/office/drawing/2014/main" val="4201804633"/>
                    </a:ext>
                  </a:extLst>
                </a:gridCol>
                <a:gridCol w="1906002">
                  <a:extLst>
                    <a:ext uri="{9D8B030D-6E8A-4147-A177-3AD203B41FA5}">
                      <a16:colId xmlns:a16="http://schemas.microsoft.com/office/drawing/2014/main" val="1538334389"/>
                    </a:ext>
                  </a:extLst>
                </a:gridCol>
                <a:gridCol w="1906002">
                  <a:extLst>
                    <a:ext uri="{9D8B030D-6E8A-4147-A177-3AD203B41FA5}">
                      <a16:colId xmlns:a16="http://schemas.microsoft.com/office/drawing/2014/main" val="1378610397"/>
                    </a:ext>
                  </a:extLst>
                </a:gridCol>
                <a:gridCol w="1906002">
                  <a:extLst>
                    <a:ext uri="{9D8B030D-6E8A-4147-A177-3AD203B41FA5}">
                      <a16:colId xmlns:a16="http://schemas.microsoft.com/office/drawing/2014/main" val="1103698893"/>
                    </a:ext>
                  </a:extLst>
                </a:gridCol>
              </a:tblGrid>
              <a:tr h="886761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Leaky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ELU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93844982"/>
                  </a:ext>
                </a:extLst>
              </a:tr>
              <a:tr h="886761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EEGNet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85.33%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84.63%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82.93%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1805726"/>
                  </a:ext>
                </a:extLst>
              </a:tr>
              <a:tr h="88676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DeepConvNet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82.75%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86.33%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85.73%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6867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189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 Comparison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1673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To visualize the accuracy trend, you need to plot each epoch accuracy (not loss) during training phase and testing phase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this part, you can use the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matplotlib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library to draw the graph. </a:t>
            </a: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960" y="2688058"/>
            <a:ext cx="6004560" cy="403758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78689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 Spec 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829" y="1412875"/>
            <a:ext cx="6744342" cy="544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34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15950" y="1315452"/>
            <a:ext cx="11322050" cy="3648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---- Criterion of result (40%) 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----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&gt; = 87% = 100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85~87% = 90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80~85% = 80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75~80% = 70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Accuracy &lt; 75% = 60 pts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Score: 40% experimental results + 60% (report+ demo score)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P.S If the zip file name or the report spec have format error, it will be penalty (-5). </a:t>
            </a:r>
            <a:endParaRPr lang="en-US" altLang="zh-TW" sz="2400" b="1" i="1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53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to Debug?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5950" y="1315452"/>
            <a:ext cx="10960100" cy="2463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i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Data shape or type mismatching?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i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i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Data shuffle in training?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i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i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Wrong on layer setting?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400" i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996" y="1315451"/>
            <a:ext cx="6334793" cy="417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55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25500" y="1804085"/>
            <a:ext cx="982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EEGNet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Compact Convolutional Neural Network for EEG-based Brain-Computer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Interfaces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39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Rules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5950" y="1315452"/>
            <a:ext cx="10960100" cy="5163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Important 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Date </a:t>
            </a:r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altLang="zh-TW" sz="2800" b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Report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Submission Deadline: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4/14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Tue) </a:t>
            </a:r>
            <a:r>
              <a:rPr lang="en-US" altLang="zh-TW" sz="28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11:55 p.m.</a:t>
            </a:r>
            <a:endParaRPr lang="en-US" altLang="zh-TW" sz="28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Demo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date: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4/14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Tue)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Turn </a:t>
            </a: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TW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altLang="zh-TW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 (.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pdf)</a:t>
            </a:r>
          </a:p>
          <a:p>
            <a:pPr marL="457200" lvl="0" indent="-457200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  <a:r>
              <a:rPr lang="zh-TW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(.</a:t>
            </a:r>
            <a:r>
              <a:rPr lang="en-US" altLang="zh-TW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endParaRPr lang="en-US" altLang="zh-TW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Notice</a:t>
            </a:r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zip all files in one file and name it like</a:t>
            </a:r>
            <a:r>
              <a:rPr lang="zh-TW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「</a:t>
            </a:r>
            <a:r>
              <a:rPr lang="en-US" altLang="zh-TW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DLP_LAB2_your </a:t>
            </a:r>
            <a:r>
              <a:rPr lang="en-US" altLang="zh-TW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studentID_name.zip</a:t>
            </a:r>
            <a:r>
              <a:rPr lang="zh-TW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」</a:t>
            </a:r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ex: </a:t>
            </a:r>
            <a:r>
              <a:rPr lang="zh-TW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「</a:t>
            </a: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DLP_LAB2_0760447_</a:t>
            </a:r>
            <a:r>
              <a:rPr lang="zh-TW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李孟陽</a:t>
            </a:r>
            <a:r>
              <a:rPr lang="en-US" altLang="zh-TW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.zip</a:t>
            </a:r>
            <a:r>
              <a:rPr lang="zh-TW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」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endParaRPr lang="zh-TW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225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 Objective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5950" y="1315452"/>
            <a:ext cx="10960100" cy="1673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 this lab, you will need to implement simple EEG classification models which are </a:t>
            </a:r>
            <a:r>
              <a:rPr lang="en-US" altLang="zh-TW" sz="2400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EEGNet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DeepConvNet[1]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with BCI competition dataset. Additionally, you need to try different kinds of activation function 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including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『ReLU』,『Leaky </a:t>
            </a:r>
            <a:r>
              <a:rPr lang="en-US" altLang="zh-TW" sz="24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ReLU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』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『ELU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』</a:t>
            </a:r>
            <a:r>
              <a:rPr lang="en-US" altLang="zh-TW" sz="2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endParaRPr lang="zh-TW" altLang="zh-TW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471" y="3092997"/>
            <a:ext cx="4132675" cy="3451182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971" y="3092996"/>
            <a:ext cx="6053079" cy="340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83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5950" y="1315452"/>
            <a:ext cx="10960100" cy="3780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Implement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the </a:t>
            </a:r>
            <a:r>
              <a:rPr lang="en-US" altLang="zh-TW" sz="2800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EEGNet</a:t>
            </a:r>
            <a:r>
              <a:rPr lang="en-US" altLang="zh-TW" sz="28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DeepConvNet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with three kinds of activation function </a:t>
            </a:r>
            <a:r>
              <a:rPr lang="en-US" altLang="zh-TW" sz="2800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including</a:t>
            </a:r>
            <a:r>
              <a:rPr lang="en-US" altLang="zh-TW" sz="28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『ReLU</a:t>
            </a:r>
            <a:r>
              <a:rPr lang="en-US" altLang="zh-TW" sz="28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』,『Leaky </a:t>
            </a:r>
            <a:r>
              <a:rPr lang="en-US" altLang="zh-TW" sz="2800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ReLU</a:t>
            </a:r>
            <a:r>
              <a:rPr lang="en-US" altLang="zh-TW" sz="28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』, 『</a:t>
            </a:r>
            <a:r>
              <a:rPr lang="en-US" altLang="zh-TW" sz="28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ELU』.</a:t>
            </a: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the experiment results, you have to show the highest accuracy (not loss) of two architectures with three kinds of activation functions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To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visualize the accuracy trend, you need to plot each epoch accuracy (not loss) during training phase and testing phase.</a:t>
            </a:r>
          </a:p>
        </p:txBody>
      </p:sp>
    </p:spTree>
    <p:extLst>
      <p:ext uri="{BB962C8B-B14F-4D97-AF65-F5344CB8AC3E}">
        <p14:creationId xmlns:p14="http://schemas.microsoft.com/office/powerpoint/2010/main" val="119040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5950" y="1315452"/>
            <a:ext cx="10960100" cy="1936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BCI Competition III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– </a:t>
            </a:r>
            <a:r>
              <a:rPr lang="en-US" altLang="zh-TW" sz="2800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IIIb</a:t>
            </a: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[2 classes, 2 bipolar EEG channels]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i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Reference: http://www.bbci.de/competition/iii/desc_IIIb.pdf</a:t>
            </a: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105" y="2785477"/>
            <a:ext cx="7822779" cy="34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7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Prepare D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ata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5950" y="1315452"/>
            <a:ext cx="10960100" cy="2397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Training data: S4b_train.npz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X11b_train.npz</a:t>
            </a:r>
          </a:p>
          <a:p>
            <a:pPr marL="457200" indent="-4572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Testing data: S4b_test.npz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X11b_test.npz</a:t>
            </a: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To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read the preprocessed data, refer to the “dataloader.py</a:t>
            </a:r>
            <a:r>
              <a:rPr lang="en-US" altLang="zh-TW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”.</a:t>
            </a: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Input: [B, 1, 2, 750]  </a:t>
            </a: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Output: [B, 2]</a:t>
            </a: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Ground truth:</a:t>
            </a: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[B]</a:t>
            </a:r>
          </a:p>
        </p:txBody>
      </p:sp>
      <p:pic>
        <p:nvPicPr>
          <p:cNvPr id="4" name="圖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916472" y="3828464"/>
            <a:ext cx="8576444" cy="275281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83710" y="2869701"/>
            <a:ext cx="15792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B: batch size</a:t>
            </a:r>
            <a:endParaRPr lang="zh-TW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68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Model - 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EEGNet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330" y="1380490"/>
            <a:ext cx="7165340" cy="409180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235200" y="5786837"/>
            <a:ext cx="9499600" cy="697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>
              <a:lnSpc>
                <a:spcPct val="107000"/>
              </a:lnSpc>
              <a:spcAft>
                <a:spcPts val="50"/>
              </a:spcAft>
            </a:pPr>
            <a:r>
              <a:rPr lang="en-US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Reference: </a:t>
            </a:r>
            <a:r>
              <a:rPr lang="en-US" dirty="0" err="1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Depthwise</a:t>
            </a:r>
            <a:r>
              <a:rPr lang="en-US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Separable Convolution</a:t>
            </a:r>
            <a:endParaRPr lang="en-US" sz="1600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50"/>
              </a:spcAft>
            </a:pPr>
            <a:r>
              <a:rPr lang="en-US" i="1" u="sng" dirty="0">
                <a:solidFill>
                  <a:srgbClr val="0000FF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hlinkClick r:id="rId4"/>
              </a:rPr>
              <a:t>https://towardsdatascience.com/a-basic-introduction-to-separable-convolutions-b99ec3102728</a:t>
            </a:r>
            <a:endParaRPr lang="en-US" sz="16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704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Model - 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EEGNet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760" y="1937384"/>
            <a:ext cx="8403306" cy="433739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15950" y="1315452"/>
            <a:ext cx="10960100" cy="522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EEGNet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implementation details</a:t>
            </a: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96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0" y="6851"/>
            <a:ext cx="12192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Model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DeepConvNet</a:t>
            </a:r>
          </a:p>
        </p:txBody>
      </p:sp>
      <p:sp>
        <p:nvSpPr>
          <p:cNvPr id="6" name="矩形 5"/>
          <p:cNvSpPr/>
          <p:nvPr/>
        </p:nvSpPr>
        <p:spPr>
          <a:xfrm>
            <a:off x="615950" y="1315452"/>
            <a:ext cx="10960100" cy="856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You need to implement the DeepConvNet architecture by using the following table, where C = 2, T = 750 and N = 2. </a:t>
            </a:r>
            <a:r>
              <a:rPr lang="en-US" altLang="zh-TW" sz="24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The max norm term is ignorable.</a:t>
            </a:r>
            <a:endParaRPr lang="en-US" altLang="zh-TW" sz="2400" b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7" name="圖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1249629" y="2171520"/>
            <a:ext cx="5522278" cy="45747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文字方塊 3"/>
          <p:cNvSpPr txBox="1"/>
          <p:nvPr/>
        </p:nvSpPr>
        <p:spPr>
          <a:xfrm>
            <a:off x="7026215" y="4058770"/>
            <a:ext cx="4549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input data has reshaped to [B, 1, C, T]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36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1228</TotalTime>
  <Words>624</Words>
  <Application>Microsoft Office PowerPoint</Application>
  <PresentationFormat>寬螢幕</PresentationFormat>
  <Paragraphs>101</Paragraphs>
  <Slides>17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5" baseType="lpstr">
      <vt:lpstr>新細明體</vt:lpstr>
      <vt:lpstr>標楷體</vt:lpstr>
      <vt:lpstr>Arial</vt:lpstr>
      <vt:lpstr>Calibri</vt:lpstr>
      <vt:lpstr>Calibri Light</vt:lpstr>
      <vt:lpstr>Cambria</vt:lpstr>
      <vt:lpstr>Times New Roman</vt:lpstr>
      <vt:lpstr>Office 佈景主題</vt:lpstr>
      <vt:lpstr>Lab 2 - EEG classification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BSPLAB</dc:creator>
  <cp:lastModifiedBy>承翰 吳</cp:lastModifiedBy>
  <cp:revision>122</cp:revision>
  <dcterms:created xsi:type="dcterms:W3CDTF">2019-01-15T07:06:49Z</dcterms:created>
  <dcterms:modified xsi:type="dcterms:W3CDTF">2020-04-03T04:51:11Z</dcterms:modified>
</cp:coreProperties>
</file>

<file path=docProps/thumbnail.jpeg>
</file>